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CC"/>
    <a:srgbClr val="808000"/>
    <a:srgbClr val="FFF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79" autoAdjust="0"/>
  </p:normalViewPr>
  <p:slideViewPr>
    <p:cSldViewPr>
      <p:cViewPr varScale="1">
        <p:scale>
          <a:sx n="101" d="100"/>
          <a:sy n="101" d="100"/>
        </p:scale>
        <p:origin x="87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F50915-C1A7-4D31-8C2B-4DE32F76A28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B8445E-7302-47AB-8F29-D67BD367AFCE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95" y="5201093"/>
            <a:ext cx="538627" cy="939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22826-8F07-4C46-90B7-7F5CCA77D41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DCD23-6B2D-466C-ABEA-3CB995ADD8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77EB0510-B5E9-48BD-9046-EF94B22E2C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D6D3B1-6875-4457-8B50-86F3518BEB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F9A1F6-5E7F-4705-8C94-B9C704C7DC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C71D19-ED00-48C1-A6B0-1C04DC1A17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3DF9C9-C7EE-4706-8944-8389476B91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28AD0F-F9B0-4CCF-81F1-FF7910D9EDE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E3C2E0-64E9-4821-ACC1-ADA5A13137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29B97F-2D42-42F1-921D-96AE01F952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F057BA-2D4C-44CF-862F-8AB860D1B4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6183C23-DD81-4E15-BFBA-2990194C5CA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7000" y="990600"/>
            <a:ext cx="7315200" cy="2590800"/>
          </a:xfrm>
        </p:spPr>
        <p:txBody>
          <a:bodyPr/>
          <a:lstStyle/>
          <a:p>
            <a:r>
              <a:rPr lang="en-US" sz="5400" b="1" dirty="0"/>
              <a:t>Experimental Design For Engineers</a:t>
            </a:r>
            <a:r>
              <a:rPr lang="en-US" dirty="0"/>
              <a:t> 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lstStyle/>
          <a:p>
            <a:r>
              <a:rPr lang="en-US" sz="3600" b="1" dirty="0"/>
              <a:t>ISYE435-535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Fish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6114" y="685800"/>
            <a:ext cx="4008437" cy="4876800"/>
          </a:xfrm>
          <a:prstGeom prst="rect">
            <a:avLst/>
          </a:prstGeom>
          <a:noFill/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133600" y="5715001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Arial" charset="0"/>
              </a:rPr>
              <a:t>R. A. Fisher (1890 – 1962)</a:t>
            </a:r>
          </a:p>
        </p:txBody>
      </p:sp>
      <p:pic>
        <p:nvPicPr>
          <p:cNvPr id="26628" name="Picture 4" descr="box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685800"/>
            <a:ext cx="3386138" cy="4800600"/>
          </a:xfrm>
          <a:prstGeom prst="rect">
            <a:avLst/>
          </a:prstGeom>
          <a:noFill/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934200" y="5638801"/>
            <a:ext cx="2514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Arial" charset="0"/>
              </a:rPr>
              <a:t>George E. P. Box</a:t>
            </a:r>
          </a:p>
        </p:txBody>
      </p:sp>
    </p:spTree>
    <p:extLst>
      <p:ext uri="{BB962C8B-B14F-4D97-AF65-F5344CB8AC3E}">
        <p14:creationId xmlns:p14="http://schemas.microsoft.com/office/powerpoint/2010/main" val="357336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The Basic Principles of DOE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accent2"/>
                </a:solidFill>
              </a:rPr>
              <a:t>Randomization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Running the trials in an experiment in random order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Notion of balancing out effects of “extraneous” variables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accent2"/>
                </a:solidFill>
              </a:rPr>
              <a:t>Replication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Sample size (improving precision of effect estimation, estimation of error or background noise)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Replication versus repeat measurements? 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accent2"/>
                </a:solidFill>
              </a:rPr>
              <a:t>Blocking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Dealing with nuisance factors</a:t>
            </a:r>
          </a:p>
        </p:txBody>
      </p:sp>
    </p:spTree>
    <p:extLst>
      <p:ext uri="{BB962C8B-B14F-4D97-AF65-F5344CB8AC3E}">
        <p14:creationId xmlns:p14="http://schemas.microsoft.com/office/powerpoint/2010/main" val="50266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Strategy of Experimentation 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accent2"/>
                </a:solidFill>
              </a:rPr>
              <a:t>“Best-guess” experiments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Used a lot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More successful than you might suspect, but there are disadvantages…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accent2"/>
                </a:solidFill>
              </a:rPr>
              <a:t>One-factor-at-a-time (OFAT) experiments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Sometimes associated with the “scientific” or “engineering” method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Devastated by interaction, also very inefficient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accent2"/>
                </a:solidFill>
              </a:rPr>
              <a:t>Statistically designed</a:t>
            </a:r>
            <a:r>
              <a:rPr lang="en-US" sz="2800" b="1"/>
              <a:t> </a:t>
            </a:r>
            <a:r>
              <a:rPr lang="en-US" sz="2800" b="1">
                <a:solidFill>
                  <a:schemeClr val="accent2"/>
                </a:solidFill>
              </a:rPr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Based on Fisher’s factorial concept</a:t>
            </a:r>
          </a:p>
        </p:txBody>
      </p:sp>
    </p:spTree>
    <p:extLst>
      <p:ext uri="{BB962C8B-B14F-4D97-AF65-F5344CB8AC3E}">
        <p14:creationId xmlns:p14="http://schemas.microsoft.com/office/powerpoint/2010/main" val="92941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Factorial Designs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1828800"/>
            <a:ext cx="4114800" cy="4267200"/>
          </a:xfrm>
          <a:ln w="28575">
            <a:solidFill>
              <a:schemeClr val="accent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In a factorial experiment, </a:t>
            </a:r>
            <a:r>
              <a:rPr lang="en-US" sz="2000" b="1">
                <a:solidFill>
                  <a:srgbClr val="CC0000"/>
                </a:solidFill>
              </a:rPr>
              <a:t>all</a:t>
            </a:r>
            <a:r>
              <a:rPr lang="en-US" sz="2000"/>
              <a:t> </a:t>
            </a:r>
            <a:r>
              <a:rPr lang="en-US" sz="2000" b="1">
                <a:solidFill>
                  <a:srgbClr val="CC0000"/>
                </a:solidFill>
              </a:rPr>
              <a:t>possible</a:t>
            </a:r>
            <a:r>
              <a:rPr lang="en-US" sz="2000" b="1"/>
              <a:t> </a:t>
            </a:r>
            <a:r>
              <a:rPr lang="en-US" sz="2000" b="1">
                <a:solidFill>
                  <a:srgbClr val="CC0000"/>
                </a:solidFill>
              </a:rPr>
              <a:t>combinations</a:t>
            </a:r>
            <a:r>
              <a:rPr lang="en-US" sz="2000"/>
              <a:t> of factor levels are tested</a:t>
            </a:r>
          </a:p>
          <a:p>
            <a:pPr>
              <a:lnSpc>
                <a:spcPct val="90000"/>
              </a:lnSpc>
            </a:pPr>
            <a:r>
              <a:rPr lang="en-US" sz="2000"/>
              <a:t>The golf experiment: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Type of driver (Oversized or Regular)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Type of ball (Balata or Three-piece)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Walking vs. riding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Type of beverage (Water or Beer)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Time of round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Weather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Type of golf spike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Etc, etc, etc…</a:t>
            </a:r>
          </a:p>
        </p:txBody>
      </p:sp>
      <p:pic>
        <p:nvPicPr>
          <p:cNvPr id="37892" name="Picture 4" descr="fig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7538" b="7408"/>
          <a:stretch>
            <a:fillRect/>
          </a:stretch>
        </p:blipFill>
        <p:spPr>
          <a:xfrm>
            <a:off x="6370639" y="1981200"/>
            <a:ext cx="3595687" cy="4343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2230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r>
              <a:rPr lang="en-US" sz="4000" b="1"/>
              <a:t>Factorial Design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158876"/>
            <a:ext cx="7086600" cy="506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1193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r>
              <a:rPr lang="en-US" sz="3600" b="1"/>
              <a:t>Factorial Designs with Several Factors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371600"/>
            <a:ext cx="4267200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556000"/>
            <a:ext cx="5715000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05584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Factorial Designs with Several Factors</a:t>
            </a:r>
            <a:br>
              <a:rPr lang="en-US" sz="3600" b="1"/>
            </a:br>
            <a:r>
              <a:rPr lang="en-US" sz="3600" b="1"/>
              <a:t>A Fractional Factorial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1" y="2590801"/>
            <a:ext cx="64674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963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Planning, Conducting &amp; Analyzing an Experiment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0" y="1981200"/>
            <a:ext cx="7315200" cy="4114800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sz="2800" dirty="0"/>
              <a:t>Recognition of &amp; statement of problem</a:t>
            </a:r>
          </a:p>
          <a:p>
            <a:pPr marL="609600" indent="-609600">
              <a:buFontTx/>
              <a:buAutoNum type="arabicPeriod"/>
            </a:pPr>
            <a:r>
              <a:rPr lang="en-US" sz="2800" dirty="0"/>
              <a:t>Choice of factors, levels, and ranges</a:t>
            </a:r>
          </a:p>
          <a:p>
            <a:pPr marL="609600" indent="-609600">
              <a:buFontTx/>
              <a:buAutoNum type="arabicPeriod"/>
            </a:pPr>
            <a:r>
              <a:rPr lang="en-US" sz="2800" dirty="0"/>
              <a:t>Selection of the response variable(s)</a:t>
            </a:r>
          </a:p>
          <a:p>
            <a:pPr marL="609600" indent="-609600">
              <a:buFontTx/>
              <a:buAutoNum type="arabicPeriod"/>
            </a:pPr>
            <a:r>
              <a:rPr lang="en-US" sz="2800" dirty="0"/>
              <a:t>Choice of design</a:t>
            </a:r>
          </a:p>
          <a:p>
            <a:pPr marL="609600" indent="-609600">
              <a:buFontTx/>
              <a:buAutoNum type="arabicPeriod"/>
            </a:pPr>
            <a:r>
              <a:rPr lang="en-US" sz="2800" dirty="0"/>
              <a:t>Conducting the experiment</a:t>
            </a:r>
          </a:p>
          <a:p>
            <a:pPr marL="609600" indent="-609600">
              <a:buFontTx/>
              <a:buAutoNum type="arabicPeriod"/>
            </a:pPr>
            <a:r>
              <a:rPr lang="en-US" sz="2800" dirty="0"/>
              <a:t>Statistical analysis</a:t>
            </a:r>
          </a:p>
          <a:p>
            <a:pPr marL="609600" indent="-609600">
              <a:buFontTx/>
              <a:buAutoNum type="arabicPeriod"/>
            </a:pPr>
            <a:r>
              <a:rPr lang="en-US" sz="2800" dirty="0"/>
              <a:t>Drawing conclusions,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92116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Planning, Conducting &amp; Analyzing an Experiment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981200"/>
            <a:ext cx="8001000" cy="4114800"/>
          </a:xfrm>
        </p:spPr>
        <p:txBody>
          <a:bodyPr/>
          <a:lstStyle/>
          <a:p>
            <a:r>
              <a:rPr lang="en-US"/>
              <a:t>Get </a:t>
            </a:r>
            <a:r>
              <a:rPr lang="en-US" b="1">
                <a:solidFill>
                  <a:schemeClr val="accent2"/>
                </a:solidFill>
              </a:rPr>
              <a:t>statistical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b="1">
                <a:solidFill>
                  <a:schemeClr val="accent2"/>
                </a:solidFill>
              </a:rPr>
              <a:t>thinking</a:t>
            </a:r>
            <a:r>
              <a:rPr lang="en-US"/>
              <a:t> involved early</a:t>
            </a:r>
          </a:p>
          <a:p>
            <a:r>
              <a:rPr lang="en-US"/>
              <a:t>Your </a:t>
            </a:r>
            <a:r>
              <a:rPr lang="en-US" b="1">
                <a:solidFill>
                  <a:schemeClr val="accent2"/>
                </a:solidFill>
              </a:rPr>
              <a:t>non-statistical</a:t>
            </a:r>
            <a:r>
              <a:rPr lang="en-US"/>
              <a:t> knowledge is crucial to success</a:t>
            </a:r>
          </a:p>
          <a:p>
            <a:r>
              <a:rPr lang="en-US"/>
              <a:t>Pre-experimental planning (steps 1-3) vital</a:t>
            </a:r>
          </a:p>
          <a:p>
            <a:r>
              <a:rPr lang="en-US"/>
              <a:t>Think and </a:t>
            </a:r>
            <a:r>
              <a:rPr lang="en-US" b="1">
                <a:solidFill>
                  <a:schemeClr val="accent2"/>
                </a:solidFill>
              </a:rPr>
              <a:t>experiment</a:t>
            </a:r>
            <a:r>
              <a:rPr lang="en-US"/>
              <a:t> (use the KISS principle)</a:t>
            </a:r>
          </a:p>
        </p:txBody>
      </p:sp>
    </p:spTree>
    <p:extLst>
      <p:ext uri="{BB962C8B-B14F-4D97-AF65-F5344CB8AC3E}">
        <p14:creationId xmlns:p14="http://schemas.microsoft.com/office/powerpoint/2010/main" val="12205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Planning, Conducting &amp; Analyzing an Experiment</a:t>
            </a:r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Cause-effect diagram</a:t>
            </a:r>
          </a:p>
        </p:txBody>
      </p:sp>
      <p:pic>
        <p:nvPicPr>
          <p:cNvPr id="51205" name="Picture 5" descr="Fi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743201"/>
            <a:ext cx="6400800" cy="376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216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Factors for Boiling Water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7772400" cy="2362200"/>
          </a:xfrm>
        </p:spPr>
        <p:txBody>
          <a:bodyPr/>
          <a:lstStyle/>
          <a:p>
            <a:r>
              <a:rPr lang="en-US" i="1" dirty="0"/>
              <a:t>Boiling water:</a:t>
            </a:r>
          </a:p>
          <a:p>
            <a:pPr lvl="1"/>
            <a:r>
              <a:rPr lang="en-US" dirty="0"/>
              <a:t>Factors: pan type, burner size, cover</a:t>
            </a:r>
          </a:p>
          <a:p>
            <a:pPr lvl="1"/>
            <a:r>
              <a:rPr lang="en-US" dirty="0"/>
              <a:t>Response: time to boil water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3987225"/>
            <a:ext cx="426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/>
              <a:t>  Can you think of other</a:t>
            </a:r>
          </a:p>
          <a:p>
            <a:r>
              <a:rPr lang="en-US" sz="3200" dirty="0"/>
              <a:t>    factors?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3505200"/>
            <a:ext cx="5029200" cy="33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 of Factors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i="1"/>
              <a:t>Microwave popcorns</a:t>
            </a:r>
            <a:r>
              <a:rPr lang="en-US"/>
              <a:t>:</a:t>
            </a:r>
          </a:p>
          <a:p>
            <a:pPr>
              <a:buFontTx/>
              <a:buNone/>
            </a:pPr>
            <a:r>
              <a:rPr lang="en-US"/>
              <a:t>Factors:</a:t>
            </a:r>
          </a:p>
          <a:p>
            <a:pPr>
              <a:buFontTx/>
              <a:buNone/>
            </a:pPr>
            <a:r>
              <a:rPr lang="en-US"/>
              <a:t>Response: taste</a:t>
            </a:r>
          </a:p>
          <a:p>
            <a:pPr>
              <a:buFontTx/>
              <a:buNone/>
            </a:pPr>
            <a:endParaRPr lang="en-US" i="1"/>
          </a:p>
          <a:p>
            <a:pPr>
              <a:buFontTx/>
              <a:buNone/>
            </a:pPr>
            <a:r>
              <a:rPr lang="en-US" i="1"/>
              <a:t>Photography:</a:t>
            </a:r>
          </a:p>
          <a:p>
            <a:pPr>
              <a:buFontTx/>
              <a:buNone/>
            </a:pPr>
            <a:r>
              <a:rPr lang="en-US"/>
              <a:t>Factors:</a:t>
            </a:r>
          </a:p>
          <a:p>
            <a:pPr>
              <a:buFontTx/>
              <a:buNone/>
            </a:pPr>
            <a:r>
              <a:rPr lang="en-US"/>
              <a:t>Response: quality of slides</a:t>
            </a:r>
          </a:p>
        </p:txBody>
      </p:sp>
    </p:spTree>
    <p:extLst>
      <p:ext uri="{BB962C8B-B14F-4D97-AF65-F5344CB8AC3E}">
        <p14:creationId xmlns:p14="http://schemas.microsoft.com/office/powerpoint/2010/main" val="3251276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 your own examples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Give two examples:</a:t>
            </a:r>
          </a:p>
        </p:txBody>
      </p:sp>
    </p:spTree>
    <p:extLst>
      <p:ext uri="{BB962C8B-B14F-4D97-AF65-F5344CB8AC3E}">
        <p14:creationId xmlns:p14="http://schemas.microsoft.com/office/powerpoint/2010/main" val="3725884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DOE/RSM – Optimization</a:t>
            </a:r>
            <a:r>
              <a:rPr lang="en-US"/>
              <a:t> 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Screening</a:t>
            </a:r>
          </a:p>
          <a:p>
            <a:r>
              <a:rPr lang="en-US"/>
              <a:t>Improvement</a:t>
            </a:r>
          </a:p>
          <a:p>
            <a:r>
              <a:rPr lang="en-US"/>
              <a:t>Optimization</a:t>
            </a:r>
          </a:p>
        </p:txBody>
      </p:sp>
      <p:pic>
        <p:nvPicPr>
          <p:cNvPr id="49156" name="Picture 4" descr="Fi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1" y="1828800"/>
            <a:ext cx="34639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049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What is Response Surface Analysis?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2209800"/>
            <a:ext cx="74676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rgbClr val="CC0000"/>
                </a:solidFill>
              </a:rPr>
              <a:t>	</a:t>
            </a:r>
            <a:r>
              <a:rPr lang="en-US" b="1" dirty="0">
                <a:solidFill>
                  <a:srgbClr val="808000"/>
                </a:solidFill>
              </a:rPr>
              <a:t>Definition</a:t>
            </a:r>
            <a:r>
              <a:rPr lang="en-US" dirty="0"/>
              <a:t> </a:t>
            </a:r>
          </a:p>
          <a:p>
            <a:pPr>
              <a:buFontTx/>
              <a:buNone/>
            </a:pPr>
            <a:r>
              <a:rPr lang="en-US" dirty="0"/>
              <a:t>	It is a combination of </a:t>
            </a:r>
            <a:r>
              <a:rPr lang="en-US" u="sng" dirty="0"/>
              <a:t>Regression</a:t>
            </a:r>
            <a:r>
              <a:rPr lang="en-US" dirty="0"/>
              <a:t> plus </a:t>
            </a:r>
            <a:r>
              <a:rPr lang="en-US" u="sng" dirty="0"/>
              <a:t>Design of Experiments</a:t>
            </a:r>
            <a:r>
              <a:rPr lang="en-US" dirty="0"/>
              <a:t> in order to “</a:t>
            </a:r>
            <a:r>
              <a:rPr lang="en-US" u="sng" dirty="0"/>
              <a:t>Optimize”</a:t>
            </a:r>
            <a:r>
              <a:rPr lang="en-US" dirty="0"/>
              <a:t> </a:t>
            </a:r>
            <a:r>
              <a:rPr lang="en-US"/>
              <a:t>a real System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19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RSM – Regression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b="1">
                <a:solidFill>
                  <a:srgbClr val="CC0000"/>
                </a:solidFill>
              </a:rPr>
              <a:t>	</a:t>
            </a:r>
            <a:endParaRPr lang="en-US" sz="2800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1752600" y="2971801"/>
            <a:ext cx="33528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buClr>
                <a:schemeClr val="folHlink"/>
              </a:buClr>
              <a:buFont typeface="Wingdings" pitchFamily="2" charset="2"/>
              <a:buNone/>
            </a:pPr>
            <a:r>
              <a:rPr lang="en-US" sz="3200" dirty="0"/>
              <a:t>We are going to fit a model similar to this:</a:t>
            </a:r>
          </a:p>
          <a:p>
            <a:pPr eaLnBrk="0" hangingPunct="0">
              <a:buClr>
                <a:schemeClr val="folHlink"/>
              </a:buClr>
              <a:buFont typeface="Wingdings" pitchFamily="2" charset="2"/>
              <a:buNone/>
            </a:pPr>
            <a:endParaRPr lang="en-US" sz="3200" dirty="0"/>
          </a:p>
        </p:txBody>
      </p:sp>
      <p:pic>
        <p:nvPicPr>
          <p:cNvPr id="45062" name="Picture 6" descr="Fi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828801"/>
            <a:ext cx="4038600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5063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676400" y="5715001"/>
          <a:ext cx="7086600" cy="656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03160" imgH="241200" progId="Equation.3">
                  <p:embed/>
                </p:oleObj>
              </mc:Choice>
              <mc:Fallback>
                <p:oleObj name="Equation" r:id="rId3" imgW="2603160" imgH="241200" progId="Equation.3">
                  <p:embed/>
                  <p:pic>
                    <p:nvPicPr>
                      <p:cNvPr id="450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715001"/>
                        <a:ext cx="7086600" cy="6564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0216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RSM – Optimization 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772400" cy="1219200"/>
          </a:xfrm>
        </p:spPr>
        <p:txBody>
          <a:bodyPr/>
          <a:lstStyle/>
          <a:p>
            <a:r>
              <a:rPr lang="en-US" dirty="0"/>
              <a:t>Look for the setting (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,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) that produces the best value for </a:t>
            </a:r>
            <a:r>
              <a:rPr lang="en-US" i="1" dirty="0"/>
              <a:t>y</a:t>
            </a:r>
            <a:r>
              <a:rPr lang="en-US" dirty="0"/>
              <a:t>. </a:t>
            </a:r>
          </a:p>
        </p:txBody>
      </p:sp>
      <p:pic>
        <p:nvPicPr>
          <p:cNvPr id="47108" name="Picture 4" descr="Fi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2590801"/>
            <a:ext cx="4038600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4160668" y="3179686"/>
            <a:ext cx="3062796" cy="202707"/>
          </a:xfrm>
          <a:custGeom>
            <a:avLst/>
            <a:gdLst>
              <a:gd name="connsiteX0" fmla="*/ 3062796 w 3062796"/>
              <a:gd name="connsiteY0" fmla="*/ 202707 h 202707"/>
              <a:gd name="connsiteX1" fmla="*/ 949911 w 3062796"/>
              <a:gd name="connsiteY1" fmla="*/ 16276 h 202707"/>
              <a:gd name="connsiteX2" fmla="*/ 0 w 3062796"/>
              <a:gd name="connsiteY2" fmla="*/ 105053 h 202707"/>
              <a:gd name="connsiteX3" fmla="*/ 0 w 3062796"/>
              <a:gd name="connsiteY3" fmla="*/ 105053 h 20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796" h="202707">
                <a:moveTo>
                  <a:pt x="3062796" y="202707"/>
                </a:moveTo>
                <a:cubicBezTo>
                  <a:pt x="2261586" y="117629"/>
                  <a:pt x="1460377" y="32552"/>
                  <a:pt x="949911" y="16276"/>
                </a:cubicBezTo>
                <a:cubicBezTo>
                  <a:pt x="439445" y="0"/>
                  <a:pt x="0" y="105053"/>
                  <a:pt x="0" y="105053"/>
                </a:cubicBezTo>
                <a:lnTo>
                  <a:pt x="0" y="105053"/>
                </a:lnTo>
              </a:path>
            </a:pathLst>
          </a:custGeom>
          <a:ln w="19050">
            <a:solidFill>
              <a:srgbClr val="FF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87644" y="3200401"/>
            <a:ext cx="295115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08000"/>
                </a:solidFill>
              </a:rPr>
              <a:t>Setting of Tool angle (</a:t>
            </a:r>
            <a:r>
              <a:rPr lang="en-US" sz="2000" i="1" dirty="0">
                <a:solidFill>
                  <a:srgbClr val="808000"/>
                </a:solidFill>
              </a:rPr>
              <a:t>x</a:t>
            </a:r>
            <a:r>
              <a:rPr lang="en-US" sz="2000" baseline="-25000" dirty="0">
                <a:solidFill>
                  <a:srgbClr val="808000"/>
                </a:solidFill>
              </a:rPr>
              <a:t>1</a:t>
            </a:r>
            <a:r>
              <a:rPr lang="en-US" sz="2000" dirty="0">
                <a:solidFill>
                  <a:srgbClr val="808000"/>
                </a:solidFill>
              </a:rPr>
              <a:t>) and Speed (</a:t>
            </a:r>
            <a:r>
              <a:rPr lang="en-US" sz="2000" i="1" dirty="0">
                <a:solidFill>
                  <a:srgbClr val="808000"/>
                </a:solidFill>
              </a:rPr>
              <a:t>x</a:t>
            </a:r>
            <a:r>
              <a:rPr lang="en-US" sz="2000" baseline="-25000" dirty="0">
                <a:solidFill>
                  <a:srgbClr val="808000"/>
                </a:solidFill>
              </a:rPr>
              <a:t>2</a:t>
            </a:r>
            <a:r>
              <a:rPr lang="en-US" sz="2000" dirty="0">
                <a:solidFill>
                  <a:srgbClr val="808000"/>
                </a:solidFill>
              </a:rPr>
              <a:t>) that produces the best life (</a:t>
            </a:r>
            <a:r>
              <a:rPr lang="en-US" sz="2000" i="1" dirty="0">
                <a:solidFill>
                  <a:srgbClr val="808000"/>
                </a:solidFill>
              </a:rPr>
              <a:t>y</a:t>
            </a:r>
            <a:r>
              <a:rPr lang="en-US" sz="2000" dirty="0">
                <a:solidFill>
                  <a:srgbClr val="808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6899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RSM – Design of Experiments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2057400"/>
            <a:ext cx="7772400" cy="3429000"/>
          </a:xfrm>
        </p:spPr>
        <p:txBody>
          <a:bodyPr/>
          <a:lstStyle/>
          <a:p>
            <a:r>
              <a:rPr lang="en-US"/>
              <a:t>It has to do with how to collect data at a minimum cost to produce the necessary amount of information that allows us to fit a surface to optimize our system.</a:t>
            </a:r>
          </a:p>
        </p:txBody>
      </p:sp>
    </p:spTree>
    <p:extLst>
      <p:ext uri="{BB962C8B-B14F-4D97-AF65-F5344CB8AC3E}">
        <p14:creationId xmlns:p14="http://schemas.microsoft.com/office/powerpoint/2010/main" val="329902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Introduction to DOE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7772400" cy="4419600"/>
          </a:xfrm>
        </p:spPr>
        <p:txBody>
          <a:bodyPr/>
          <a:lstStyle/>
          <a:p>
            <a:r>
              <a:rPr lang="en-US" sz="2800"/>
              <a:t>An </a:t>
            </a:r>
            <a:r>
              <a:rPr lang="en-US" sz="2800" b="1">
                <a:solidFill>
                  <a:schemeClr val="accent2"/>
                </a:solidFill>
              </a:rPr>
              <a:t>experiment</a:t>
            </a:r>
            <a:r>
              <a:rPr lang="en-US" sz="2800"/>
              <a:t> is a test or a series of tests</a:t>
            </a:r>
          </a:p>
          <a:p>
            <a:r>
              <a:rPr lang="en-US" sz="2800"/>
              <a:t>Experiments are used widely in the engineering world </a:t>
            </a:r>
          </a:p>
          <a:p>
            <a:pPr lvl="1"/>
            <a:r>
              <a:rPr lang="en-US" sz="2400"/>
              <a:t>Process characterization &amp; </a:t>
            </a:r>
            <a:r>
              <a:rPr lang="en-US" sz="2400" u="sng"/>
              <a:t>optimization</a:t>
            </a:r>
          </a:p>
          <a:p>
            <a:pPr lvl="1"/>
            <a:r>
              <a:rPr lang="en-US" sz="2400"/>
              <a:t>Evaluation of material properties</a:t>
            </a:r>
          </a:p>
          <a:p>
            <a:pPr lvl="1"/>
            <a:r>
              <a:rPr lang="en-US" sz="2400"/>
              <a:t>Product design &amp; development</a:t>
            </a:r>
          </a:p>
          <a:p>
            <a:pPr lvl="1"/>
            <a:r>
              <a:rPr lang="en-US" sz="2400"/>
              <a:t>Component &amp; system tolerance determination</a:t>
            </a:r>
          </a:p>
          <a:p>
            <a:r>
              <a:rPr lang="en-US" sz="2800"/>
              <a:t>“All experiments are designed experiments, some are poorly designed, some are well-designed”</a:t>
            </a:r>
          </a:p>
        </p:txBody>
      </p:sp>
    </p:spTree>
    <p:extLst>
      <p:ext uri="{BB962C8B-B14F-4D97-AF65-F5344CB8AC3E}">
        <p14:creationId xmlns:p14="http://schemas.microsoft.com/office/powerpoint/2010/main" val="292844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Engineering Experiments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3600" y="1981200"/>
            <a:ext cx="3810000" cy="3810000"/>
          </a:xfrm>
          <a:ln w="28575">
            <a:solidFill>
              <a:schemeClr val="accent2"/>
            </a:solidFill>
          </a:ln>
        </p:spPr>
        <p:txBody>
          <a:bodyPr/>
          <a:lstStyle/>
          <a:p>
            <a:r>
              <a:rPr lang="en-US" sz="2000"/>
              <a:t>Reduce </a:t>
            </a:r>
            <a:r>
              <a:rPr lang="en-US" sz="2000" b="1">
                <a:solidFill>
                  <a:srgbClr val="CC0000"/>
                </a:solidFill>
              </a:rPr>
              <a:t>time</a:t>
            </a:r>
            <a:r>
              <a:rPr lang="en-US" sz="2000"/>
              <a:t> to design/develop new products &amp; processes</a:t>
            </a:r>
          </a:p>
          <a:p>
            <a:r>
              <a:rPr lang="en-US" sz="2000"/>
              <a:t>Improve </a:t>
            </a:r>
            <a:r>
              <a:rPr lang="en-US" sz="2000" b="1">
                <a:solidFill>
                  <a:srgbClr val="CC0000"/>
                </a:solidFill>
              </a:rPr>
              <a:t>performance</a:t>
            </a:r>
            <a:r>
              <a:rPr lang="en-US" sz="2000"/>
              <a:t> of existing processes</a:t>
            </a:r>
          </a:p>
          <a:p>
            <a:r>
              <a:rPr lang="en-US" sz="2000"/>
              <a:t>Improve </a:t>
            </a:r>
            <a:r>
              <a:rPr lang="en-US" sz="2000" b="1">
                <a:solidFill>
                  <a:srgbClr val="CC0000"/>
                </a:solidFill>
              </a:rPr>
              <a:t>reliability</a:t>
            </a:r>
            <a:r>
              <a:rPr lang="en-US" sz="2000"/>
              <a:t> and performance of products</a:t>
            </a:r>
          </a:p>
          <a:p>
            <a:r>
              <a:rPr lang="en-US" sz="2000"/>
              <a:t>Achieve product &amp; process </a:t>
            </a:r>
            <a:r>
              <a:rPr lang="en-US" sz="2000" b="1">
                <a:solidFill>
                  <a:srgbClr val="CC0000"/>
                </a:solidFill>
              </a:rPr>
              <a:t>robustness</a:t>
            </a:r>
          </a:p>
          <a:p>
            <a:r>
              <a:rPr lang="en-US" sz="2000" b="1">
                <a:solidFill>
                  <a:srgbClr val="CC0000"/>
                </a:solidFill>
              </a:rPr>
              <a:t>Evaluation</a:t>
            </a:r>
            <a:r>
              <a:rPr lang="en-US" sz="2000"/>
              <a:t> of materials, design alternatives, </a:t>
            </a:r>
            <a:r>
              <a:rPr lang="en-US" sz="2000" b="1">
                <a:solidFill>
                  <a:srgbClr val="CC0000"/>
                </a:solidFill>
              </a:rPr>
              <a:t>setting</a:t>
            </a:r>
            <a:r>
              <a:rPr lang="en-US" sz="2000"/>
              <a:t> component &amp; system tolerances, etc.</a:t>
            </a:r>
          </a:p>
        </p:txBody>
      </p:sp>
      <p:pic>
        <p:nvPicPr>
          <p:cNvPr id="33797" name="Picture 5" descr="fig1"/>
          <p:cNvPicPr>
            <a:picLocks noChangeAspect="1" noChangeArrowheads="1"/>
          </p:cNvPicPr>
          <p:nvPr/>
        </p:nvPicPr>
        <p:blipFill>
          <a:blip r:embed="rId2" cstate="print"/>
          <a:srcRect l="10938" r="17188"/>
          <a:stretch>
            <a:fillRect/>
          </a:stretch>
        </p:blipFill>
        <p:spPr bwMode="auto">
          <a:xfrm>
            <a:off x="6019800" y="1905000"/>
            <a:ext cx="3822700" cy="396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691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990600"/>
          </a:xfrm>
        </p:spPr>
        <p:txBody>
          <a:bodyPr/>
          <a:lstStyle/>
          <a:p>
            <a:r>
              <a:rPr lang="en-US" sz="4000" b="1"/>
              <a:t>Four Eras in the History of DOE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447800"/>
            <a:ext cx="79248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accent2"/>
                </a:solidFill>
              </a:rPr>
              <a:t>The </a:t>
            </a:r>
            <a:r>
              <a:rPr lang="en-US" sz="2400" b="1">
                <a:solidFill>
                  <a:schemeClr val="accent2"/>
                </a:solidFill>
              </a:rPr>
              <a:t>agricultural</a:t>
            </a:r>
            <a:r>
              <a:rPr lang="en-US" sz="2400">
                <a:solidFill>
                  <a:schemeClr val="accent2"/>
                </a:solidFill>
              </a:rPr>
              <a:t> origins, 1918 – 1940s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R. A. Fisher &amp; his co-workers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Profound impact on agricultural science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Factorial designs, ANOVA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accent2"/>
                </a:solidFill>
              </a:rPr>
              <a:t>The </a:t>
            </a:r>
            <a:r>
              <a:rPr lang="en-US" sz="2400" b="1">
                <a:solidFill>
                  <a:schemeClr val="accent2"/>
                </a:solidFill>
              </a:rPr>
              <a:t>first industrial</a:t>
            </a:r>
            <a:r>
              <a:rPr lang="en-US" sz="2400">
                <a:solidFill>
                  <a:schemeClr val="accent2"/>
                </a:solidFill>
              </a:rPr>
              <a:t> era, 1951 – late 1970s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Box &amp; Wilson, response surfaces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Applications in the chemical &amp; process industries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accent2"/>
                </a:solidFill>
              </a:rPr>
              <a:t>The </a:t>
            </a:r>
            <a:r>
              <a:rPr lang="en-US" sz="2400" b="1">
                <a:solidFill>
                  <a:schemeClr val="accent2"/>
                </a:solidFill>
              </a:rPr>
              <a:t>second industrial</a:t>
            </a:r>
            <a:r>
              <a:rPr lang="en-US" sz="2400">
                <a:solidFill>
                  <a:schemeClr val="accent2"/>
                </a:solidFill>
              </a:rPr>
              <a:t> era, late 1970s – 1990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Quality improvement initiatives in many companies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Taguchi and robust parameter design, process robustness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accent2"/>
                </a:solidFill>
              </a:rPr>
              <a:t>The </a:t>
            </a:r>
            <a:r>
              <a:rPr lang="en-US" sz="2400" b="1">
                <a:solidFill>
                  <a:schemeClr val="accent2"/>
                </a:solidFill>
              </a:rPr>
              <a:t>modern</a:t>
            </a:r>
            <a:r>
              <a:rPr lang="en-US" sz="2400">
                <a:solidFill>
                  <a:schemeClr val="accent2"/>
                </a:solidFill>
              </a:rPr>
              <a:t> era, beginning circa 1990</a:t>
            </a:r>
          </a:p>
          <a:p>
            <a:pPr lvl="1">
              <a:lnSpc>
                <a:spcPct val="90000"/>
              </a:lnSpc>
            </a:pPr>
            <a:endParaRPr lang="en-US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9561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4">
      <a:dk1>
        <a:srgbClr val="000000"/>
      </a:dk1>
      <a:lt1>
        <a:srgbClr val="FFFFCC"/>
      </a:lt1>
      <a:dk2>
        <a:srgbClr val="808000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657</Words>
  <Application>Microsoft Office PowerPoint</Application>
  <PresentationFormat>Widescreen</PresentationFormat>
  <Paragraphs>108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Times New Roman</vt:lpstr>
      <vt:lpstr>Wingdings</vt:lpstr>
      <vt:lpstr>Default Design</vt:lpstr>
      <vt:lpstr>Equation</vt:lpstr>
      <vt:lpstr>Experimental Design For Engineers </vt:lpstr>
      <vt:lpstr>Factors for Boiling Water</vt:lpstr>
      <vt:lpstr>What is Response Surface Analysis?</vt:lpstr>
      <vt:lpstr>RSM – Regression </vt:lpstr>
      <vt:lpstr>RSM – Optimization </vt:lpstr>
      <vt:lpstr>RSM – Design of Experiments </vt:lpstr>
      <vt:lpstr>Introduction to DOE</vt:lpstr>
      <vt:lpstr>Engineering Experiments</vt:lpstr>
      <vt:lpstr>Four Eras in the History of DOE</vt:lpstr>
      <vt:lpstr>PowerPoint Presentation</vt:lpstr>
      <vt:lpstr>The Basic Principles of DOE</vt:lpstr>
      <vt:lpstr>Strategy of Experimentation </vt:lpstr>
      <vt:lpstr>Factorial Designs</vt:lpstr>
      <vt:lpstr>Factorial Design</vt:lpstr>
      <vt:lpstr>Factorial Designs with Several Factors</vt:lpstr>
      <vt:lpstr>Factorial Designs with Several Factors A Fractional Factorial</vt:lpstr>
      <vt:lpstr>Planning, Conducting &amp; Analyzing an Experiment</vt:lpstr>
      <vt:lpstr>Planning, Conducting &amp; Analyzing an Experiment</vt:lpstr>
      <vt:lpstr>Planning, Conducting &amp; Analyzing an Experiment</vt:lpstr>
      <vt:lpstr>Think of Factors</vt:lpstr>
      <vt:lpstr>Propose your own examples</vt:lpstr>
      <vt:lpstr>DOE/RSM – Optimization </vt:lpstr>
    </vt:vector>
  </TitlesOfParts>
  <Company>NIU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 Exp Des For Eng</dc:title>
  <dc:creator>R. Moraga</dc:creator>
  <cp:lastModifiedBy>Reinaldo Moraga</cp:lastModifiedBy>
  <cp:revision>32</cp:revision>
  <dcterms:created xsi:type="dcterms:W3CDTF">2002-08-16T01:39:43Z</dcterms:created>
  <dcterms:modified xsi:type="dcterms:W3CDTF">2025-01-14T17:03:08Z</dcterms:modified>
</cp:coreProperties>
</file>